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4"/>
  </p:notesMasterIdLst>
  <p:sldIdLst>
    <p:sldId id="267" r:id="rId2"/>
    <p:sldId id="1335" r:id="rId3"/>
    <p:sldId id="1367" r:id="rId4"/>
    <p:sldId id="1302" r:id="rId5"/>
    <p:sldId id="1368" r:id="rId6"/>
    <p:sldId id="1369" r:id="rId7"/>
    <p:sldId id="1370" r:id="rId8"/>
    <p:sldId id="1371" r:id="rId9"/>
    <p:sldId id="1325" r:id="rId10"/>
    <p:sldId id="1307" r:id="rId11"/>
    <p:sldId id="1333" r:id="rId12"/>
    <p:sldId id="1372" r:id="rId13"/>
    <p:sldId id="1373" r:id="rId14"/>
    <p:sldId id="1374" r:id="rId15"/>
    <p:sldId id="1375" r:id="rId16"/>
    <p:sldId id="1376" r:id="rId17"/>
    <p:sldId id="1377" r:id="rId18"/>
    <p:sldId id="1378" r:id="rId19"/>
    <p:sldId id="1379" r:id="rId20"/>
    <p:sldId id="1380" r:id="rId21"/>
    <p:sldId id="1384" r:id="rId22"/>
    <p:sldId id="1382" r:id="rId23"/>
    <p:sldId id="1381" r:id="rId24"/>
    <p:sldId id="1386" r:id="rId25"/>
    <p:sldId id="1387" r:id="rId26"/>
    <p:sldId id="1383" r:id="rId27"/>
    <p:sldId id="1385" r:id="rId28"/>
    <p:sldId id="1388" r:id="rId29"/>
    <p:sldId id="1389" r:id="rId30"/>
    <p:sldId id="1390" r:id="rId31"/>
    <p:sldId id="1391" r:id="rId32"/>
    <p:sldId id="257" r:id="rId3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05"/>
    <p:restoredTop sz="94643"/>
  </p:normalViewPr>
  <p:slideViewPr>
    <p:cSldViewPr snapToGrid="0" snapToObjects="1">
      <p:cViewPr>
        <p:scale>
          <a:sx n="231" d="100"/>
          <a:sy n="231" d="100"/>
        </p:scale>
        <p:origin x="1456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88DDE-CD08-B348-8984-86DA771519FE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497A2-819A-0645-B724-14EA5E26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7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5886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50192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857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85259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33433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14069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31294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701338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98742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15232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1609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Transaction model is highly flexible supporting arbitrary combinations of asset issuance and modifications – </a:t>
            </a:r>
            <a:r>
              <a:rPr lang="en-US" dirty="0" err="1"/>
              <a:t>DvP</a:t>
            </a:r>
            <a:r>
              <a:rPr lang="en-US" dirty="0"/>
              <a:t>, </a:t>
            </a:r>
            <a:r>
              <a:rPr lang="en-US" dirty="0" err="1"/>
              <a:t>PvP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Flows automatically handle communication and persistence – can survive restarts, upgrades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25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99649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349808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2708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3263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03917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34115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07965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70274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72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388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3.com/" TargetMode="External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283ED4-856D-B64A-AD18-471B9545FB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69819"/>
          </a:xfrm>
          <a:prstGeom prst="rect">
            <a:avLst/>
          </a:prstGeom>
        </p:spPr>
      </p:pic>
      <p:sp>
        <p:nvSpPr>
          <p:cNvPr id="26" name="Title Text">
            <a:extLst>
              <a:ext uri="{FF2B5EF4-FFF2-40B4-BE49-F238E27FC236}">
                <a16:creationId xmlns:a16="http://schemas.microsoft.com/office/drawing/2014/main" id="{6959E48D-776C-3849-8BF5-2702248FA2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344863" y="2410998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9F54972-3E58-CE40-AE2C-58DA5C297E14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9" name="Body Level One…">
            <a:extLst>
              <a:ext uri="{FF2B5EF4-FFF2-40B4-BE49-F238E27FC236}">
                <a16:creationId xmlns:a16="http://schemas.microsoft.com/office/drawing/2014/main" id="{81D83B31-B873-824B-8B89-64C0210C9FA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63914" y="4485110"/>
            <a:ext cx="4783282" cy="4391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1125"/>
              </a:spcBef>
              <a:buSzTx/>
              <a:buNone/>
              <a:defRPr sz="1100" b="0" i="0" cap="none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  <a:lvl2pPr marL="0" indent="85725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2pPr>
            <a:lvl3pPr marL="0" indent="171450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3pPr>
            <a:lvl4pPr marL="0" indent="257175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4pPr>
            <a:lvl5pPr marL="0" indent="342900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5pPr>
          </a:lstStyle>
          <a:p>
            <a:pPr lvl="0"/>
            <a:r>
              <a:rPr lang="en-US" dirty="0"/>
              <a:t>Calibri Regular 11pt – ALL CAPS FOR SUBTITLE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6AD140-1266-2042-AA1A-7BD480CDA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20" y="442570"/>
            <a:ext cx="1098848" cy="1098848"/>
          </a:xfrm>
          <a:prstGeom prst="rect">
            <a:avLst/>
          </a:prstGeom>
        </p:spPr>
      </p:pic>
      <p:sp>
        <p:nvSpPr>
          <p:cNvPr id="32" name="Line">
            <a:extLst>
              <a:ext uri="{FF2B5EF4-FFF2-40B4-BE49-F238E27FC236}">
                <a16:creationId xmlns:a16="http://schemas.microsoft.com/office/drawing/2014/main" id="{021D1CD8-183D-8643-B8C7-CBF06D7035F3}"/>
              </a:ext>
            </a:extLst>
          </p:cNvPr>
          <p:cNvSpPr/>
          <p:nvPr userDrawn="1"/>
        </p:nvSpPr>
        <p:spPr>
          <a:xfrm flipV="1">
            <a:off x="2411382" y="4275707"/>
            <a:ext cx="3456175" cy="6348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1134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itting, man, white&#10;&#10;Description automatically generated">
            <a:extLst>
              <a:ext uri="{FF2B5EF4-FFF2-40B4-BE49-F238E27FC236}">
                <a16:creationId xmlns:a16="http://schemas.microsoft.com/office/drawing/2014/main" id="{8910EE30-15CB-8848-AC5F-AB27B8957D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146170E-0064-FE40-8C30-66488576D448}"/>
              </a:ext>
            </a:extLst>
          </p:cNvPr>
          <p:cNvSpPr/>
          <p:nvPr userDrawn="1"/>
        </p:nvSpPr>
        <p:spPr>
          <a:xfrm>
            <a:off x="5391392" y="2341774"/>
            <a:ext cx="13291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London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2 London Wall Place,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London, EC2Y 5AU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408F6-3390-AC41-838B-E78DA15F7074}"/>
              </a:ext>
            </a:extLst>
          </p:cNvPr>
          <p:cNvSpPr/>
          <p:nvPr userDrawn="1"/>
        </p:nvSpPr>
        <p:spPr>
          <a:xfrm>
            <a:off x="3570660" y="3745310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San Francisco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655 Montgomery St., 6</a:t>
            </a:r>
            <a:r>
              <a:rPr lang="en-GB" sz="900" b="0" i="0" baseline="3000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th</a:t>
            </a: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 floor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San Francisco, CA 94111</a:t>
            </a:r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5DD9A551-D4D7-6C45-A1B9-3F8A1911F5A4}"/>
              </a:ext>
            </a:extLst>
          </p:cNvPr>
          <p:cNvSpPr/>
          <p:nvPr userDrawn="1"/>
        </p:nvSpPr>
        <p:spPr>
          <a:xfrm>
            <a:off x="788543" y="3301932"/>
            <a:ext cx="2581589" cy="0"/>
          </a:xfrm>
          <a:prstGeom prst="line">
            <a:avLst/>
          </a:prstGeom>
          <a:ln w="38100">
            <a:solidFill>
              <a:srgbClr val="FF0000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9" name="TextBox 38">
            <a:hlinkClick r:id="rId3"/>
            <a:extLst>
              <a:ext uri="{FF2B5EF4-FFF2-40B4-BE49-F238E27FC236}">
                <a16:creationId xmlns:a16="http://schemas.microsoft.com/office/drawing/2014/main" id="{F0DCDCC9-2370-E34A-8F1B-915CC51AD1B0}"/>
              </a:ext>
            </a:extLst>
          </p:cNvPr>
          <p:cNvSpPr txBox="1"/>
          <p:nvPr userDrawn="1"/>
        </p:nvSpPr>
        <p:spPr>
          <a:xfrm>
            <a:off x="722025" y="3474720"/>
            <a:ext cx="3724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www.r3.com | corda.net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93107C-D52A-2047-B4F5-A4C561B46F54}"/>
              </a:ext>
            </a:extLst>
          </p:cNvPr>
          <p:cNvSpPr txBox="1"/>
          <p:nvPr userDrawn="1"/>
        </p:nvSpPr>
        <p:spPr>
          <a:xfrm>
            <a:off x="660199" y="2615375"/>
            <a:ext cx="35994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00" b="0" i="0" dirty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27EC06-8093-2A44-B6AC-4F57996A1A94}"/>
              </a:ext>
            </a:extLst>
          </p:cNvPr>
          <p:cNvSpPr/>
          <p:nvPr userDrawn="1"/>
        </p:nvSpPr>
        <p:spPr>
          <a:xfrm>
            <a:off x="3570660" y="2341774"/>
            <a:ext cx="1811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New York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1155 Avenue of the Americas, 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34th Floor,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New York, NY 10036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A10B7B-7E90-544D-8D57-9E61696E34A1}"/>
              </a:ext>
            </a:extLst>
          </p:cNvPr>
          <p:cNvSpPr/>
          <p:nvPr userDrawn="1"/>
        </p:nvSpPr>
        <p:spPr>
          <a:xfrm>
            <a:off x="7200810" y="3698132"/>
            <a:ext cx="18562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Singapore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18 Robinson Road, Level  #14-02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Singapore, 048547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BFAB3-DE06-444F-972E-9637ECDFF4DA}"/>
              </a:ext>
            </a:extLst>
          </p:cNvPr>
          <p:cNvSpPr/>
          <p:nvPr userDrawn="1"/>
        </p:nvSpPr>
        <p:spPr>
          <a:xfrm>
            <a:off x="3573091" y="3040460"/>
            <a:ext cx="1719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Dublin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Lennox Building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50 Richmond St South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Saint Kevin’s, Dublin, D02FK02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829E5-B749-CF44-BDEE-81F5C7B14570}"/>
              </a:ext>
            </a:extLst>
          </p:cNvPr>
          <p:cNvSpPr/>
          <p:nvPr userDrawn="1"/>
        </p:nvSpPr>
        <p:spPr>
          <a:xfrm>
            <a:off x="5382237" y="3021785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Hong Kong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Bonham Strand, 7F Office 18-121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Hong Kong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AAD78-2E54-3244-95A1-50ACE11E9B82}"/>
              </a:ext>
            </a:extLst>
          </p:cNvPr>
          <p:cNvSpPr/>
          <p:nvPr userDrawn="1"/>
        </p:nvSpPr>
        <p:spPr>
          <a:xfrm>
            <a:off x="5393542" y="3718376"/>
            <a:ext cx="18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São Paulo</a:t>
            </a:r>
            <a:endParaRPr lang="en-GB" sz="900" b="1" i="0" kern="1200" dirty="0">
              <a:solidFill>
                <a:schemeClr val="bg2"/>
              </a:solidFill>
              <a:latin typeface="Calibri Regular" charset="0"/>
              <a:ea typeface="+mn-ea"/>
              <a:cs typeface="Calibri Regular" charset="0"/>
            </a:endParaRPr>
          </a:p>
          <a:p>
            <a: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Av. Angélica, 2529 </a:t>
            </a:r>
          </a:p>
          <a:p>
            <a: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Bela Vista- 6th Floor</a:t>
            </a:r>
            <a:b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</a:rPr>
            </a:br>
            <a: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São Paulo - SP, 01227-200</a:t>
            </a:r>
            <a: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, Brazil</a:t>
            </a:r>
            <a:endParaRPr lang="en-GB" sz="900" b="0" i="0" kern="1200" dirty="0">
              <a:solidFill>
                <a:schemeClr val="bg1"/>
              </a:solidFill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3291BF-14C2-8242-A6F4-80E90D916E5E}"/>
              </a:ext>
            </a:extLst>
          </p:cNvPr>
          <p:cNvSpPr/>
          <p:nvPr userDrawn="1"/>
        </p:nvSpPr>
        <p:spPr>
          <a:xfrm>
            <a:off x="7200810" y="2987370"/>
            <a:ext cx="1811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Mumbai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01A108, WeWork Enam Samhav, C-20, G Block, Bandra Kurla Complex, Mumbai,  400051, India</a:t>
            </a:r>
            <a:endParaRPr lang="en-GB" sz="900" b="0" i="0" dirty="0"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7C86E7-1C02-884A-BBEC-17D0068E2216}"/>
              </a:ext>
            </a:extLst>
          </p:cNvPr>
          <p:cNvSpPr/>
          <p:nvPr userDrawn="1"/>
        </p:nvSpPr>
        <p:spPr>
          <a:xfrm>
            <a:off x="3580087" y="4318069"/>
            <a:ext cx="1811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Tokyo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Izumi Garden Tower 19F, 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1–6-1 Roppongi, Minato-ku, 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Tokyo 106-6019, JAPAN</a:t>
            </a:r>
            <a:endParaRPr lang="en-GB" sz="900" b="0" i="0" dirty="0"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B2198-3081-EA46-9590-7C5BE9E1E716}"/>
              </a:ext>
            </a:extLst>
          </p:cNvPr>
          <p:cNvSpPr txBox="1"/>
          <p:nvPr userDrawn="1"/>
        </p:nvSpPr>
        <p:spPr>
          <a:xfrm>
            <a:off x="1323088" y="4564546"/>
            <a:ext cx="1965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@inside_r3 | @cordablockchain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0559FD-8A95-D442-A127-737BBD04EB2C}"/>
              </a:ext>
            </a:extLst>
          </p:cNvPr>
          <p:cNvSpPr txBox="1"/>
          <p:nvPr userDrawn="1"/>
        </p:nvSpPr>
        <p:spPr>
          <a:xfrm>
            <a:off x="1323088" y="3983578"/>
            <a:ext cx="1965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linkedin.com/company/r3cev-llc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E350DA-888E-FA4C-A9C3-241D710975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199" y="695424"/>
            <a:ext cx="922941" cy="92294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440544-BDB6-9F49-9E72-FAF897DF5D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3475" y="3896047"/>
            <a:ext cx="422022" cy="42202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0A4C33F-42C9-5E43-9A8E-575AD89615D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3026" y="4432317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1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EB88BC32-1CF3-5040-96AE-D6E42783F6D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EC1D24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31621D4-6D3D-134E-BA10-BD41C6ADE2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5A62BFAD-789A-4E45-8861-49EFE646A66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2F23CF2-3A54-614F-8015-22E7E5357F5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F53FC13A-5F0A-274F-8780-C53686CFB2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ne">
            <a:extLst>
              <a:ext uri="{FF2B5EF4-FFF2-40B4-BE49-F238E27FC236}">
                <a16:creationId xmlns:a16="http://schemas.microsoft.com/office/drawing/2014/main" id="{54317492-17B5-B24C-BA54-5C52014D0A1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31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E992EA02-943A-2D4C-81F0-3EB844F04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2301" y="4529618"/>
            <a:ext cx="490558" cy="4905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Text">
            <a:extLst>
              <a:ext uri="{FF2B5EF4-FFF2-40B4-BE49-F238E27FC236}">
                <a16:creationId xmlns:a16="http://schemas.microsoft.com/office/drawing/2014/main" id="{9EDE8685-6D88-514F-8B01-CB8455E1BCE3}"/>
              </a:ext>
            </a:extLst>
          </p:cNvPr>
          <p:cNvSpPr txBox="1">
            <a:spLocks/>
          </p:cNvSpPr>
          <p:nvPr userDrawn="1"/>
        </p:nvSpPr>
        <p:spPr>
          <a:xfrm>
            <a:off x="4572000" y="352699"/>
            <a:ext cx="4100143" cy="874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EC1D24"/>
              </a:buClr>
              <a:buNone/>
              <a:defRPr sz="2200" b="0" i="0" kern="120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EE2BD696-4841-3E4B-9CBB-E582F1E83D61}"/>
              </a:ext>
            </a:extLst>
          </p:cNvPr>
          <p:cNvSpPr txBox="1">
            <a:spLocks/>
          </p:cNvSpPr>
          <p:nvPr userDrawn="1"/>
        </p:nvSpPr>
        <p:spPr>
          <a:xfrm>
            <a:off x="4763140" y="352699"/>
            <a:ext cx="4100143" cy="874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EC1D24"/>
              </a:buClr>
              <a:buNone/>
              <a:defRPr sz="2200" b="0" i="0" kern="120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26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E992EA02-943A-2D4C-81F0-3EB844F04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2301" y="4529618"/>
            <a:ext cx="490558" cy="4905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01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FE2935BE-F64D-AA4A-9828-0A9FA8959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4665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FE2935BE-F64D-AA4A-9828-0A9FA8959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8881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129AF2C-D5E3-EF40-BF90-FEA4C8D34AFD}"/>
              </a:ext>
            </a:extLst>
          </p:cNvPr>
          <p:cNvSpPr/>
          <p:nvPr userDrawn="1"/>
        </p:nvSpPr>
        <p:spPr>
          <a:xfrm>
            <a:off x="0" y="2595564"/>
            <a:ext cx="9143999" cy="254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 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4633" y="2965639"/>
            <a:ext cx="8174732" cy="1356330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14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129AF2C-D5E3-EF40-BF90-FEA4C8D34AFD}"/>
              </a:ext>
            </a:extLst>
          </p:cNvPr>
          <p:cNvSpPr/>
          <p:nvPr userDrawn="1"/>
        </p:nvSpPr>
        <p:spPr>
          <a:xfrm>
            <a:off x="0" y="2595564"/>
            <a:ext cx="9143999" cy="25479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 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4633" y="2965639"/>
            <a:ext cx="8174732" cy="1356330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58D7C4DF-3986-5F44-9B88-D5A0AC4F1D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2301" y="4529618"/>
            <a:ext cx="490558" cy="4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02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64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53508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E71BD1-2220-6E45-824C-E7BA850DE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52488" cy="6090834"/>
          </a:xfrm>
          <a:prstGeom prst="rect">
            <a:avLst/>
          </a:prstGeom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19BFAE5D-CECB-BD42-B376-3A8B25C54C3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28346" y="948141"/>
            <a:ext cx="3354420" cy="1163234"/>
          </a:xfrm>
          <a:prstGeom prst="rect">
            <a:avLst/>
          </a:prstGeom>
        </p:spPr>
        <p:txBody>
          <a:bodyPr anchor="b"/>
          <a:lstStyle>
            <a:lvl1pPr>
              <a:defRPr sz="2775"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3B9F60D0-2AB0-4E49-AE5F-CBD80DD1CD19}"/>
              </a:ext>
            </a:extLst>
          </p:cNvPr>
          <p:cNvSpPr/>
          <p:nvPr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9BC63E-55DF-1643-BB62-55A94D2098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309" y="686722"/>
            <a:ext cx="2036617" cy="11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A5084D-4936-1D42-8604-976CF198A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613" y="658551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74084AA-B500-1E4D-A4D7-99A45C1C5C1C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96942D-78F1-CA4F-8197-75788DBAD0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301" y="4029560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18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16256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86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EC1D24"/>
              </a:buClr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buClr>
                <a:srgbClr val="EC1D24"/>
              </a:buCl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rgbClr val="EC1D24"/>
              </a:buClr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buClr>
                <a:srgbClr val="EC1D24"/>
              </a:buCl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10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41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688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6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361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Subtitle is Calibri Light, black 20pt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Subtitle in body is Calibri bold, red all caps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Title text is Calibri Regular, red 22pt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8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Subtitle is Calibri Light, black 20pt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Subtitle in body is Calibri bold, red all caps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Title text is Calibri Regular, red 22pt</a:t>
            </a:r>
            <a:endParaRPr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9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49479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617647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7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EE4D91-02CB-394C-B11D-D7107BC1E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9620" y="0"/>
            <a:ext cx="10263620" cy="5143500"/>
          </a:xfrm>
          <a:prstGeom prst="rect">
            <a:avLst/>
          </a:prstGeom>
        </p:spPr>
      </p:pic>
      <p:sp>
        <p:nvSpPr>
          <p:cNvPr id="8" name="Title Text">
            <a:extLst>
              <a:ext uri="{FF2B5EF4-FFF2-40B4-BE49-F238E27FC236}">
                <a16:creationId xmlns:a16="http://schemas.microsoft.com/office/drawing/2014/main" id="{9FD439D1-C26D-FF45-81DC-9AA08B49602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28346" y="948141"/>
            <a:ext cx="3354420" cy="1163234"/>
          </a:xfrm>
          <a:prstGeom prst="rect">
            <a:avLst/>
          </a:prstGeom>
        </p:spPr>
        <p:txBody>
          <a:bodyPr anchor="b"/>
          <a:lstStyle>
            <a:lvl1pPr>
              <a:defRPr sz="2775"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597A2844-5BB9-744A-AFE8-9ED164617247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D646F52-2E16-BB4F-83C7-FA8954C701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309" y="686722"/>
            <a:ext cx="2036617" cy="11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B0D78E-6DE8-F94A-B2A4-2F041AF5E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613" y="658551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DCA5A595-ED61-4C4F-B301-1838663DE1E3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0CCF6F-802D-4A4D-91C7-A1AC006BCE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301" y="4029560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63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78308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44074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26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821D9AB-A68F-5441-B1BB-FD3292E3C35F}"/>
              </a:ext>
            </a:extLst>
          </p:cNvPr>
          <p:cNvSpPr/>
          <p:nvPr/>
        </p:nvSpPr>
        <p:spPr>
          <a:xfrm>
            <a:off x="6148437" y="1560554"/>
            <a:ext cx="2067868" cy="0"/>
          </a:xfrm>
          <a:prstGeom prst="line">
            <a:avLst/>
          </a:prstGeom>
          <a:ln w="762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940E763-B797-DF4D-9B08-19ADF4630341}"/>
              </a:ext>
            </a:extLst>
          </p:cNvPr>
          <p:cNvSpPr/>
          <p:nvPr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Double click to add quote">
            <a:extLst>
              <a:ext uri="{FF2B5EF4-FFF2-40B4-BE49-F238E27FC236}">
                <a16:creationId xmlns:a16="http://schemas.microsoft.com/office/drawing/2014/main" id="{A55FD4FF-A5F6-3547-AC64-5B7577DEDD3D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6157913" y="1641023"/>
            <a:ext cx="2048916" cy="16321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200" b="1" i="0">
                <a:solidFill>
                  <a:schemeClr val="bg2"/>
                </a:solidFill>
                <a:latin typeface="Calibri Light" charset="0"/>
                <a:ea typeface="+mn-ea"/>
                <a:cs typeface="Calibri Light" charset="0"/>
                <a:sym typeface="Poppins ExtraLight"/>
              </a:defRPr>
            </a:lvl1pPr>
          </a:lstStyle>
          <a:p>
            <a:pPr lvl="0"/>
            <a:r>
              <a:rPr lang="en-US" dirty="0"/>
              <a:t>Insert quote or key facts here – Calibri bold 12pt, black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F17513B7-95D9-D14F-9508-AA802AB20006}"/>
              </a:ext>
            </a:extLst>
          </p:cNvPr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6178572" y="3316904"/>
            <a:ext cx="2067868" cy="22102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563"/>
              </a:spcBef>
              <a:buSzTx/>
              <a:buNone/>
              <a:defRPr sz="800" b="1" i="0" spc="64">
                <a:solidFill>
                  <a:schemeClr val="bg2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A7A1D7D1-3D88-A647-804A-C59C4E3F2E86}"/>
              </a:ext>
            </a:extLst>
          </p:cNvPr>
          <p:cNvSpPr/>
          <p:nvPr userDrawn="1"/>
        </p:nvSpPr>
        <p:spPr>
          <a:xfrm>
            <a:off x="6148437" y="1560554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220F6043-0437-AF47-B1E4-8F8573BCB099}"/>
              </a:ext>
            </a:extLst>
          </p:cNvPr>
          <p:cNvSpPr/>
          <p:nvPr userDrawn="1"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48172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65095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658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29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77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1C1458B1-B718-B945-867D-0CA7DAD96E96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7853434-6E62-854F-AD79-256D981A10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3DB5897B-83E6-5447-A1EA-D7B8955C3581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77E751E5-29A9-8C45-A7D9-F3072BF6854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5A666DC-131B-9744-ACC3-50CDE3A407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F33F7D3-81E6-8845-BFA0-371B2D8738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61603-FCBE-0A45-AE73-BB13CEE99EF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6099" y="1358610"/>
            <a:ext cx="5464869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5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b="1" i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14825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b="1" i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61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61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G_series_C_3.jpg" descr="BG_series_C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01"/>
          <p:cNvSpPr txBox="1">
            <a:spLocks noGrp="1"/>
          </p:cNvSpPr>
          <p:nvPr>
            <p:ph type="body" sz="quarter" idx="13"/>
          </p:nvPr>
        </p:nvSpPr>
        <p:spPr>
          <a:xfrm>
            <a:off x="2091753" y="1773004"/>
            <a:ext cx="1284391" cy="1751442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9375" spc="469">
                <a:solidFill>
                  <a:srgbClr val="000000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43" name="SECTION"/>
          <p:cNvSpPr txBox="1"/>
          <p:nvPr/>
        </p:nvSpPr>
        <p:spPr>
          <a:xfrm>
            <a:off x="2025452" y="1849985"/>
            <a:ext cx="1509067" cy="214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 algn="ctr">
              <a:defRPr sz="3050" spc="915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</a:lstStyle>
          <a:p>
            <a:r>
              <a:rPr sz="1144"/>
              <a:t>SECTION</a:t>
            </a:r>
          </a:p>
        </p:txBody>
      </p:sp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3714750" y="1877338"/>
            <a:ext cx="3724420" cy="1295661"/>
          </a:xfrm>
          <a:prstGeom prst="rect">
            <a:avLst/>
          </a:prstGeom>
        </p:spPr>
        <p:txBody>
          <a:bodyPr anchor="t"/>
          <a:lstStyle>
            <a:lvl1pPr>
              <a:defRPr sz="2775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Line"/>
          <p:cNvSpPr/>
          <p:nvPr/>
        </p:nvSpPr>
        <p:spPr>
          <a:xfrm>
            <a:off x="2216106" y="3273425"/>
            <a:ext cx="1127759" cy="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69238" y="4905376"/>
            <a:ext cx="400765" cy="176213"/>
          </a:xfrm>
          <a:prstGeom prst="rect">
            <a:avLst/>
          </a:prstGeom>
        </p:spPr>
        <p:txBody>
          <a:bodyPr/>
          <a:lstStyle>
            <a:lvl1pPr algn="ctr" defTabSz="309555">
              <a:lnSpc>
                <a:spcPct val="10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72921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series_A_29.jpg" descr="BG_series_A_29.jpg">
            <a:extLst>
              <a:ext uri="{FF2B5EF4-FFF2-40B4-BE49-F238E27FC236}">
                <a16:creationId xmlns:a16="http://schemas.microsoft.com/office/drawing/2014/main" id="{8E75AB15-F70A-7A42-B271-DF3888158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9512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4" y="352699"/>
            <a:ext cx="8776646" cy="87489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288">
                <a:solidFill>
                  <a:srgbClr val="D8232A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A59A367-A804-5A4C-8463-98D5C067CB3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1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8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1350" y="4857750"/>
            <a:ext cx="373167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07A2F3BD-0A97-DC49-85A9-270BFA44E6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1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8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DA0599F-74FE-AF48-90F3-87343706D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9" y="1239233"/>
            <a:ext cx="8174732" cy="34528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1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E5F8FE0B-A39D-BF4A-B7A0-32947535E5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3"/>
            <a:ext cx="9144000" cy="5141674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793463" y="135032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92" y="619493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332" y="566914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27692" y="2048324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1272BB4C-F38A-8142-A06E-50AA29C2C5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61301" y="4029191"/>
            <a:ext cx="762850" cy="7628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57BEC72-AE64-9A44-A5BA-F117481E0B48}"/>
              </a:ext>
            </a:extLst>
          </p:cNvPr>
          <p:cNvSpPr/>
          <p:nvPr userDrawn="1"/>
        </p:nvSpPr>
        <p:spPr>
          <a:xfrm>
            <a:off x="6988889" y="2923789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E491FE-E187-B44B-812F-61BD751197C3}"/>
              </a:ext>
            </a:extLst>
          </p:cNvPr>
          <p:cNvSpPr/>
          <p:nvPr userDrawn="1"/>
        </p:nvSpPr>
        <p:spPr>
          <a:xfrm>
            <a:off x="6290038" y="2200496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1BB538-D687-3349-A63D-3D1D5D9EC5F9}"/>
              </a:ext>
            </a:extLst>
          </p:cNvPr>
          <p:cNvSpPr/>
          <p:nvPr userDrawn="1"/>
        </p:nvSpPr>
        <p:spPr>
          <a:xfrm>
            <a:off x="2804473" y="1241793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01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ub title Text"/>
          <p:cNvSpPr txBox="1">
            <a:spLocks noGrp="1"/>
          </p:cNvSpPr>
          <p:nvPr>
            <p:ph type="body" sz="quarter" idx="13"/>
          </p:nvPr>
        </p:nvSpPr>
        <p:spPr>
          <a:xfrm>
            <a:off x="4781550" y="376512"/>
            <a:ext cx="4168428" cy="8078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63"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t>Sub 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7213" y="1488623"/>
            <a:ext cx="3714390" cy="29353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1pPr>
            <a:lvl2pPr marL="0" indent="85723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2pPr>
            <a:lvl3pPr marL="0" indent="171446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3pPr>
            <a:lvl4pPr marL="0" indent="257168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4pPr>
            <a:lvl5pPr marL="0" indent="342892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1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Line"/>
          <p:cNvSpPr/>
          <p:nvPr/>
        </p:nvSpPr>
        <p:spPr>
          <a:xfrm>
            <a:off x="183678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5016910" y="1457846"/>
            <a:ext cx="3180146" cy="44180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38" cap="all" spc="94">
                <a:solidFill>
                  <a:srgbClr val="D8232A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r>
              <a:t>subtitle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1451" y="352698"/>
            <a:ext cx="4485915" cy="80787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288">
                <a:solidFill>
                  <a:srgbClr val="D8232A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9F2F4E5-6969-5542-9A8F-10A25D413C6C}"/>
              </a:ext>
            </a:extLst>
          </p:cNvPr>
          <p:cNvSpPr txBox="1">
            <a:spLocks/>
          </p:cNvSpPr>
          <p:nvPr userDrawn="1"/>
        </p:nvSpPr>
        <p:spPr>
          <a:xfrm>
            <a:off x="98048" y="4857750"/>
            <a:ext cx="341375" cy="23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rgbClr val="53585F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900" smtClean="0"/>
              <a:pPr/>
              <a:t>‹#›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04599524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A2B8722F-5ADA-7E4A-879F-E522EAD1F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0"/>
            <a:ext cx="9144000" cy="5135880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22278" y="2537405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278" y="844971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0918" y="792392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822278" y="2273802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4B84DA-C9F1-B14C-BC21-E999EFF6FA7C}"/>
              </a:ext>
            </a:extLst>
          </p:cNvPr>
          <p:cNvSpPr/>
          <p:nvPr userDrawn="1"/>
        </p:nvSpPr>
        <p:spPr>
          <a:xfrm>
            <a:off x="7756404" y="435058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A9E0C-D172-CD41-93F0-5B05175F5534}"/>
              </a:ext>
            </a:extLst>
          </p:cNvPr>
          <p:cNvSpPr/>
          <p:nvPr userDrawn="1"/>
        </p:nvSpPr>
        <p:spPr>
          <a:xfrm>
            <a:off x="4145232" y="524259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606E2-62A3-EC4E-93C7-010DD0776E9B}"/>
              </a:ext>
            </a:extLst>
          </p:cNvPr>
          <p:cNvSpPr/>
          <p:nvPr userDrawn="1"/>
        </p:nvSpPr>
        <p:spPr>
          <a:xfrm>
            <a:off x="2804473" y="1241793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88A27CAF-47C6-BF4D-A5D1-FF9971AD55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61301" y="4029191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EC76CA5-6CA5-1640-AFEB-92A26CA32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986" y="-139485"/>
            <a:ext cx="9267986" cy="5764985"/>
          </a:xfrm>
          <a:prstGeom prst="rect">
            <a:avLst/>
          </a:prstGeom>
        </p:spPr>
      </p:pic>
      <p:sp>
        <p:nvSpPr>
          <p:cNvPr id="26" name="Title Text">
            <a:extLst>
              <a:ext uri="{FF2B5EF4-FFF2-40B4-BE49-F238E27FC236}">
                <a16:creationId xmlns:a16="http://schemas.microsoft.com/office/drawing/2014/main" id="{6959E48D-776C-3849-8BF5-2702248FA2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952585" y="2455593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9F54972-3E58-CE40-AE2C-58DA5C297E14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4C14F-2556-8949-A9AD-222D969AAE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321" y="4298243"/>
            <a:ext cx="1398768" cy="5595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5CAEC54-B50E-804D-BAA0-2701248B7440}"/>
              </a:ext>
            </a:extLst>
          </p:cNvPr>
          <p:cNvSpPr/>
          <p:nvPr userDrawn="1"/>
        </p:nvSpPr>
        <p:spPr>
          <a:xfrm>
            <a:off x="5637462" y="3726769"/>
            <a:ext cx="778101" cy="778101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214B06-5582-BA4B-850C-5834D19BD23E}"/>
              </a:ext>
            </a:extLst>
          </p:cNvPr>
          <p:cNvSpPr/>
          <p:nvPr userDrawn="1"/>
        </p:nvSpPr>
        <p:spPr>
          <a:xfrm>
            <a:off x="6707503" y="3113746"/>
            <a:ext cx="426768" cy="426768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98A469-188E-8D44-9AFA-F6FFA409F32D}"/>
              </a:ext>
            </a:extLst>
          </p:cNvPr>
          <p:cNvSpPr/>
          <p:nvPr userDrawn="1"/>
        </p:nvSpPr>
        <p:spPr>
          <a:xfrm>
            <a:off x="3790567" y="1510761"/>
            <a:ext cx="316555" cy="316555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A3C00AC-B4B3-B845-BCC2-943A2A1808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85" y="720559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3F4FF53-6014-F344-B823-84CCAEE56C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1225" y="667980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8D7AC5B3-3097-784E-A725-789FA10E7558}"/>
              </a:ext>
            </a:extLst>
          </p:cNvPr>
          <p:cNvSpPr/>
          <p:nvPr userDrawn="1"/>
        </p:nvSpPr>
        <p:spPr>
          <a:xfrm>
            <a:off x="952585" y="2149390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7918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C6BCDD9F-3DDA-2645-85E4-7F6580F17A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0036" y="-50675"/>
            <a:ext cx="9254036" cy="5203547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84801" y="1755727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3C832E6-7AE8-8A42-93E3-626300B21A6D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29953F-7D81-8E44-A4AC-511881860B16}"/>
              </a:ext>
            </a:extLst>
          </p:cNvPr>
          <p:cNvSpPr/>
          <p:nvPr userDrawn="1"/>
        </p:nvSpPr>
        <p:spPr>
          <a:xfrm>
            <a:off x="6456765" y="3794943"/>
            <a:ext cx="853356" cy="853356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3FBE7C-AD17-BF47-8335-59351AE7EFFA}"/>
              </a:ext>
            </a:extLst>
          </p:cNvPr>
          <p:cNvSpPr/>
          <p:nvPr userDrawn="1"/>
        </p:nvSpPr>
        <p:spPr>
          <a:xfrm>
            <a:off x="7383013" y="2710315"/>
            <a:ext cx="426768" cy="426768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8345FF-15F8-B247-8262-9F4DE40B0A48}"/>
              </a:ext>
            </a:extLst>
          </p:cNvPr>
          <p:cNvSpPr/>
          <p:nvPr userDrawn="1"/>
        </p:nvSpPr>
        <p:spPr>
          <a:xfrm>
            <a:off x="3283444" y="295845"/>
            <a:ext cx="316555" cy="316555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A818B3-4B4F-134A-A1F6-248A0BF775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65" y="287319"/>
            <a:ext cx="1571183" cy="628473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443" y="313748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2083" y="261169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+mn-lt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883443" y="174257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7202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video, living&#10;&#10;Description automatically generated">
            <a:extLst>
              <a:ext uri="{FF2B5EF4-FFF2-40B4-BE49-F238E27FC236}">
                <a16:creationId xmlns:a16="http://schemas.microsoft.com/office/drawing/2014/main" id="{755A05C4-D793-5443-AE7E-AEC775E23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3"/>
            <a:ext cx="9144000" cy="5141674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84801" y="1755727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29953F-7D81-8E44-A4AC-511881860B16}"/>
              </a:ext>
            </a:extLst>
          </p:cNvPr>
          <p:cNvSpPr/>
          <p:nvPr userDrawn="1"/>
        </p:nvSpPr>
        <p:spPr>
          <a:xfrm>
            <a:off x="7030376" y="3712794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3FBE7C-AD17-BF47-8335-59351AE7EFFA}"/>
              </a:ext>
            </a:extLst>
          </p:cNvPr>
          <p:cNvSpPr/>
          <p:nvPr userDrawn="1"/>
        </p:nvSpPr>
        <p:spPr>
          <a:xfrm>
            <a:off x="7460504" y="2627264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8345FF-15F8-B247-8262-9F4DE40B0A48}"/>
              </a:ext>
            </a:extLst>
          </p:cNvPr>
          <p:cNvSpPr/>
          <p:nvPr userDrawn="1"/>
        </p:nvSpPr>
        <p:spPr>
          <a:xfrm>
            <a:off x="3457615" y="515698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443" y="313748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2083" y="261169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883443" y="174257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8400EB-2C22-474B-A7BA-8365CC7E4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0" y="313748"/>
            <a:ext cx="1571183" cy="6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A2B8722F-5ADA-7E4A-879F-E522EAD1F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0"/>
            <a:ext cx="9144000" cy="5135880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22278" y="2537405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278" y="844971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0918" y="792392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822278" y="2273802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4B84DA-C9F1-B14C-BC21-E999EFF6FA7C}"/>
              </a:ext>
            </a:extLst>
          </p:cNvPr>
          <p:cNvSpPr/>
          <p:nvPr userDrawn="1"/>
        </p:nvSpPr>
        <p:spPr>
          <a:xfrm>
            <a:off x="7756404" y="435058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A9E0C-D172-CD41-93F0-5B05175F5534}"/>
              </a:ext>
            </a:extLst>
          </p:cNvPr>
          <p:cNvSpPr/>
          <p:nvPr userDrawn="1"/>
        </p:nvSpPr>
        <p:spPr>
          <a:xfrm>
            <a:off x="4145232" y="524259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606E2-62A3-EC4E-93C7-010DD0776E9B}"/>
              </a:ext>
            </a:extLst>
          </p:cNvPr>
          <p:cNvSpPr/>
          <p:nvPr userDrawn="1"/>
        </p:nvSpPr>
        <p:spPr>
          <a:xfrm>
            <a:off x="2804473" y="1241793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E4ABCF-3067-F94C-AD69-BF1D27845C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983" y="4148935"/>
            <a:ext cx="1398768" cy="5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19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Clr>
                <a:srgbClr val="EC1D24"/>
              </a:buClr>
              <a:defRPr sz="900" b="0" i="0">
                <a:solidFill>
                  <a:schemeClr val="bg2"/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Clr>
                <a:srgbClr val="EC1D24"/>
              </a:buClr>
              <a:defRPr sz="900" b="0" i="0">
                <a:solidFill>
                  <a:schemeClr val="bg2"/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Clr>
                <a:srgbClr val="EC1D24"/>
              </a:buClr>
              <a:defRPr sz="900" b="0" i="0">
                <a:solidFill>
                  <a:schemeClr val="bg2"/>
                </a:solidFill>
                <a:latin typeface="Calibri Regular" charset="0"/>
                <a:cs typeface="Calibri Regular" charset="0"/>
              </a:defRPr>
            </a:lvl1pPr>
          </a:lstStyle>
          <a:p>
            <a:fld id="{32C69B2B-6D36-F249-A77F-66AD2C06FCBA}" type="slidenum">
              <a:rPr lang="en-US" smtClean="0"/>
              <a:pPr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8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3" r:id="rId2"/>
    <p:sldLayoutId id="2147483720" r:id="rId3"/>
    <p:sldLayoutId id="2147483722" r:id="rId4"/>
    <p:sldLayoutId id="2147483723" r:id="rId5"/>
    <p:sldLayoutId id="2147483717" r:id="rId6"/>
    <p:sldLayoutId id="2147483718" r:id="rId7"/>
    <p:sldLayoutId id="2147483719" r:id="rId8"/>
    <p:sldLayoutId id="2147483721" r:id="rId9"/>
    <p:sldLayoutId id="2147483701" r:id="rId10"/>
    <p:sldLayoutId id="2147483689" r:id="rId11"/>
    <p:sldLayoutId id="2147483724" r:id="rId12"/>
    <p:sldLayoutId id="2147483690" r:id="rId13"/>
    <p:sldLayoutId id="2147483725" r:id="rId14"/>
    <p:sldLayoutId id="2147483726" r:id="rId15"/>
    <p:sldLayoutId id="2147483688" r:id="rId16"/>
    <p:sldLayoutId id="2147483727" r:id="rId17"/>
    <p:sldLayoutId id="2147483703" r:id="rId18"/>
    <p:sldLayoutId id="2147483697" r:id="rId19"/>
    <p:sldLayoutId id="2147483691" r:id="rId20"/>
    <p:sldLayoutId id="2147483699" r:id="rId21"/>
    <p:sldLayoutId id="2147483704" r:id="rId22"/>
    <p:sldLayoutId id="2147483700" r:id="rId23"/>
    <p:sldLayoutId id="2147483705" r:id="rId24"/>
    <p:sldLayoutId id="2147483698" r:id="rId25"/>
    <p:sldLayoutId id="2147483706" r:id="rId26"/>
    <p:sldLayoutId id="2147483684" r:id="rId27"/>
    <p:sldLayoutId id="2147483707" r:id="rId28"/>
    <p:sldLayoutId id="2147483685" r:id="rId29"/>
    <p:sldLayoutId id="2147483708" r:id="rId30"/>
    <p:sldLayoutId id="2147483686" r:id="rId31"/>
    <p:sldLayoutId id="2147483696" r:id="rId32"/>
    <p:sldLayoutId id="2147483710" r:id="rId33"/>
    <p:sldLayoutId id="2147483687" r:id="rId34"/>
    <p:sldLayoutId id="2147483694" r:id="rId35"/>
    <p:sldLayoutId id="2147483712" r:id="rId36"/>
    <p:sldLayoutId id="2147483695" r:id="rId37"/>
    <p:sldLayoutId id="2147483728" r:id="rId38"/>
    <p:sldLayoutId id="2147483729" r:id="rId39"/>
    <p:sldLayoutId id="2147483730" r:id="rId40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Clr>
          <a:srgbClr val="EC1D24"/>
        </a:buClr>
        <a:buNone/>
        <a:defRPr sz="3300" b="0" i="0" kern="1200">
          <a:solidFill>
            <a:schemeClr val="bg2"/>
          </a:solidFill>
          <a:latin typeface="+mj-lt"/>
          <a:ea typeface="+mj-ea"/>
          <a:cs typeface="Poppins ExtraLight" pitchFamily="2" charset="77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8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6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4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dle.org/instal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dock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da/millionaires-proble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2.tiff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clave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-se-glanc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25B1-2342-2B44-97CF-9AAEA7A0A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863" y="2410998"/>
            <a:ext cx="6117212" cy="1835538"/>
          </a:xfrm>
        </p:spPr>
        <p:txBody>
          <a:bodyPr>
            <a:normAutofit/>
          </a:bodyPr>
          <a:lstStyle/>
          <a:p>
            <a:r>
              <a:rPr lang="en-US" sz="3600" dirty="0"/>
              <a:t>The Millionaires Problem:</a:t>
            </a:r>
            <a:br>
              <a:rPr lang="en-US" sz="3600" dirty="0"/>
            </a:br>
            <a:r>
              <a:rPr lang="en-US" sz="2800" dirty="0"/>
              <a:t>An Intro to Conclave Development</a:t>
            </a:r>
          </a:p>
        </p:txBody>
      </p:sp>
    </p:spTree>
    <p:extLst>
      <p:ext uri="{BB962C8B-B14F-4D97-AF65-F5344CB8AC3E}">
        <p14:creationId xmlns:p14="http://schemas.microsoft.com/office/powerpoint/2010/main" val="131605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Gradle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3"/>
            <a:ext cx="5769181" cy="394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Gradle is a tool that provides build automation for Applications and allows for the easy management of project dependencies.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If you are using a Mac machine, installation of Gradle is simplest through the package management software Homebrew. Simply run the following command to install the lasted version of </a:t>
            </a:r>
            <a:r>
              <a:rPr lang="en-US" sz="1200" dirty="0" err="1">
                <a:solidFill>
                  <a:srgbClr val="222222"/>
                </a:solidFill>
              </a:rPr>
              <a:t>gradle</a:t>
            </a:r>
            <a:r>
              <a:rPr lang="en-US" sz="1200" dirty="0">
                <a:solidFill>
                  <a:srgbClr val="222222"/>
                </a:solidFill>
              </a:rPr>
              <a:t>.</a:t>
            </a: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00" b="1" i="1" dirty="0"/>
              <a:t>brew install </a:t>
            </a:r>
            <a:r>
              <a:rPr lang="en-US" sz="1000" b="1" i="1" dirty="0" err="1"/>
              <a:t>gradle</a:t>
            </a:r>
            <a:endParaRPr lang="en-US" sz="1000" b="1" i="1" dirty="0"/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ea typeface="Poppins" charset="0"/>
                <a:cs typeface="Poppins" charset="0"/>
              </a:rPr>
              <a:t>Instructions for manual installation can be found </a:t>
            </a:r>
            <a:r>
              <a:rPr lang="en-US" sz="1200" dirty="0">
                <a:solidFill>
                  <a:srgbClr val="222222"/>
                </a:solidFill>
                <a:ea typeface="Poppins" charset="0"/>
                <a:cs typeface="Poppins" charset="0"/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  <a:ea typeface="Poppins" charset="0"/>
                <a:cs typeface="Poppins" charset="0"/>
              </a:rPr>
              <a:t> if you do not wish to use Homebrew or you are using a Windows machine.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16" name="Picture 2" descr="mage result for grad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19" y="553588"/>
            <a:ext cx="3027661" cy="105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981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Git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6500980" cy="356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Git is a version control tool for tracking changes in source code for software development.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are using a Mac, you can also install git using homebrew by using the following command.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b="1" i="1" dirty="0"/>
              <a:t>brew install git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Instructions to download git without homebrew can be found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Later in this tutorial, we will use Git to access a the Conclave application used in this tutorial.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16" name="Picture 6" descr="https://cdn-images-1.medium.com/max/2600/1*09KWDWnv1JDeZ-LEkXpL7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921" y="756636"/>
            <a:ext cx="2056874" cy="70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9362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Docker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6500980" cy="227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Docker is a containerization solution that can help with the process of developing, shipping and running applications.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are on a Linux machine, Docker is not actually required but for Mac or Windows it will be needed.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Instructions on how to install Docker can be found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. 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EB87A2-0261-A441-81AF-EE09F31EF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53" y="709811"/>
            <a:ext cx="2188637" cy="5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76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Download the Git Repository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8307531" cy="326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The Git repository for this lesson can be found here: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  <a:hlinkClick r:id="rId3"/>
              </a:rPr>
              <a:t>https://github.com/corda/millionaires-problem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Open Terminal on your machine and navigate to the target directory where you wish the project to be located.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Next type </a:t>
            </a:r>
            <a:r>
              <a:rPr lang="en-US" sz="1200" b="1" i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git clone https://github.com/corda/millionaires-problem.git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and hit enter.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You should see something similar to the image below.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lvl="4" indent="-1568815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6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3A9DB0-18B2-C34B-851C-08429FC1E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02" y="3224096"/>
            <a:ext cx="6654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31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Deploying an Enclave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6094" y="1773004"/>
            <a:ext cx="935705" cy="1751442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169541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Deploying an Enclave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5717065" cy="2435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 reality, this section should likely be titled ”Deploying an Enclave (in simulation mode)”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Deploying an enclave in “release” mode on real Intel SGX hardware is a more complicated process that we won’t explore in this course.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TODO: More background about deploying a real enclave</a:t>
            </a:r>
          </a:p>
          <a:p>
            <a:pPr lvl="4" indent="-1568815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6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431B06-639D-DA44-980E-774115FA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28" y="1717512"/>
            <a:ext cx="2598570" cy="253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93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Setting up your Docker container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6986245" cy="323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First, we’ll need to setup the Docker container where the host &amp; enclave will run.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un the following steps in order.</a:t>
            </a:r>
            <a:endParaRPr lang="en-US" sz="15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run --name millionaires-problem -p 8080:8080 -it -d -v :/</a:t>
            </a:r>
            <a:r>
              <a:rPr lang="en-US" sz="1200" b="1" i="1" dirty="0" err="1"/>
              <a:t>sdk</a:t>
            </a:r>
            <a:r>
              <a:rPr lang="en-US" sz="1200" b="1" i="1" dirty="0"/>
              <a:t> -w /</a:t>
            </a:r>
            <a:r>
              <a:rPr lang="en-US" sz="1200" b="1" i="1" dirty="0" err="1"/>
              <a:t>sdk</a:t>
            </a:r>
            <a:r>
              <a:rPr lang="en-US" sz="1200" b="1" i="1" dirty="0"/>
              <a:t> ubuntu bash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8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create the docker container running on port 8080.</a:t>
            </a:r>
            <a:endParaRPr lang="en-US" sz="1175" dirty="0"/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exec -</a:t>
            </a:r>
            <a:r>
              <a:rPr lang="en-US" sz="1200" b="1" i="1" dirty="0" err="1"/>
              <a:t>ti</a:t>
            </a:r>
            <a:r>
              <a:rPr lang="en-US" sz="1200" b="1" i="1" dirty="0"/>
              <a:t> millionaires-problem apt update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exec -</a:t>
            </a:r>
            <a:r>
              <a:rPr lang="en-US" sz="1200" b="1" i="1" dirty="0" err="1"/>
              <a:t>ti</a:t>
            </a:r>
            <a:r>
              <a:rPr lang="en-US" sz="1200" b="1" i="1" dirty="0"/>
              <a:t> millionaires-problem apt install -y openjdk-8-jdk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77240" lvl="7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will need to input your geographic region during this step.</a:t>
            </a:r>
            <a:endParaRPr lang="en-US" sz="800" dirty="0">
              <a:solidFill>
                <a:srgbClr val="53585F"/>
              </a:solidFill>
              <a:cs typeface="Calibri" panose="020F0502020204030204" pitchFamily="34" charset="0"/>
            </a:endParaRPr>
          </a:p>
          <a:p>
            <a:pPr marL="91440" lvl="5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check that the docker container is running properly run the following command.</a:t>
            </a:r>
          </a:p>
          <a:p>
            <a:pPr marL="434340" lvl="6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200" b="1" i="1" dirty="0"/>
              <a:t>docker </a:t>
            </a:r>
            <a:r>
              <a:rPr lang="en-US" sz="1200" b="1" i="1" dirty="0" err="1"/>
              <a:t>ps</a:t>
            </a:r>
            <a:r>
              <a:rPr lang="en-US" sz="1200" b="1" i="1" dirty="0"/>
              <a:t> –a</a:t>
            </a:r>
          </a:p>
          <a:p>
            <a:pPr marL="434340" lvl="6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should see something similar to the snippet below.</a:t>
            </a:r>
          </a:p>
          <a:p>
            <a:pPr marL="240030" lvl="4" indent="-228600">
              <a:lnSpc>
                <a:spcPct val="150000"/>
              </a:lnSpc>
              <a:spcBef>
                <a:spcPts val="0"/>
              </a:spcBef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F73F-0438-F14E-924C-D1E40561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5" y="4013109"/>
            <a:ext cx="8015218" cy="2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703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Building the Conclave Project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5177155" cy="3251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Start by opening IntelliJ, clicking “Open” and navigating to the directory that you previously downloaded from Git.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Before we dive into any source code, we will simply build the project and deploy it.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Navigate to the Gradle side panel and double click the “assemble” task as seen in the bottom right.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sure that you are using the correct “assemble” task, located under “host”.’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may take a few seconds to build and if it is successful you should see a message similar to the one below.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825" dirty="0">
              <a:solidFill>
                <a:srgbClr val="222222"/>
              </a:solidFill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ea typeface="Poppins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1663B5-31A8-864B-96DD-11AA39C17B62}"/>
              </a:ext>
            </a:extLst>
          </p:cNvPr>
          <p:cNvGrpSpPr/>
          <p:nvPr/>
        </p:nvGrpSpPr>
        <p:grpSpPr>
          <a:xfrm>
            <a:off x="6386290" y="476709"/>
            <a:ext cx="1292324" cy="1626990"/>
            <a:chOff x="6454189" y="456991"/>
            <a:chExt cx="1539155" cy="19377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5CCB29-99EC-6D4C-9FFA-4C2B3C07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4189" y="456991"/>
              <a:ext cx="1539155" cy="1937741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1AA1BF97-02AC-5648-A15A-03EE0442E4ED}"/>
                </a:ext>
              </a:extLst>
            </p:cNvPr>
            <p:cNvSpPr/>
            <p:nvPr/>
          </p:nvSpPr>
          <p:spPr>
            <a:xfrm>
              <a:off x="6462175" y="1976798"/>
              <a:ext cx="417766" cy="215622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CC4201-9560-E34D-BC61-4A8A1805BC9D}"/>
              </a:ext>
            </a:extLst>
          </p:cNvPr>
          <p:cNvGrpSpPr/>
          <p:nvPr/>
        </p:nvGrpSpPr>
        <p:grpSpPr>
          <a:xfrm>
            <a:off x="5852162" y="2248899"/>
            <a:ext cx="2456706" cy="2448056"/>
            <a:chOff x="5852162" y="2248899"/>
            <a:chExt cx="2456706" cy="24480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A717A2-48C5-8441-B943-8911205B5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2162" y="2248899"/>
              <a:ext cx="2456706" cy="2448056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CCE30688-BD0D-1C4A-9AD2-C03CEE4FC882}"/>
                </a:ext>
              </a:extLst>
            </p:cNvPr>
            <p:cNvSpPr/>
            <p:nvPr/>
          </p:nvSpPr>
          <p:spPr>
            <a:xfrm>
              <a:off x="6594597" y="4538091"/>
              <a:ext cx="798491" cy="15886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52A4BDA-A660-5F48-B42D-E9DECD8F0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3678865"/>
            <a:ext cx="3073612" cy="5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849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Deploy Conclave to the Docker Container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6986245" cy="295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our project has finished the build, we can copy our project into the docker container.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Starting from the root of your project, run the following commands from your Terminal window.</a:t>
            </a:r>
            <a:endParaRPr lang="en-US" sz="15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</a:t>
            </a:r>
            <a:r>
              <a:rPr lang="en-US" sz="1200" b="1" i="1" dirty="0" err="1"/>
              <a:t>cp</a:t>
            </a:r>
            <a:r>
              <a:rPr lang="en-US" sz="1200" b="1" i="1" dirty="0"/>
              <a:t> host/build/libs/</a:t>
            </a:r>
            <a:r>
              <a:rPr lang="en-US" sz="1200" b="1" i="1" dirty="0" err="1"/>
              <a:t>host.jar</a:t>
            </a:r>
            <a:r>
              <a:rPr lang="en-US" sz="1200" b="1" i="1" dirty="0"/>
              <a:t> millionaires-problem:/</a:t>
            </a:r>
            <a:r>
              <a:rPr lang="en-US" sz="1200" b="1" i="1" dirty="0" err="1"/>
              <a:t>tmp</a:t>
            </a:r>
            <a:r>
              <a:rPr lang="en-US" sz="1200" b="1" i="1" dirty="0"/>
              <a:t>/</a:t>
            </a:r>
            <a:r>
              <a:rPr lang="en-US" sz="1200" b="1" i="1" dirty="0" err="1"/>
              <a:t>host.jar</a:t>
            </a:r>
            <a:endParaRPr lang="en-US" sz="1200" b="1" i="1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8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copy the build file onto the Docker container.</a:t>
            </a:r>
            <a:endParaRPr lang="en-US" sz="1175" dirty="0"/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exec -</a:t>
            </a:r>
            <a:r>
              <a:rPr lang="en-US" sz="1200" b="1" i="1" dirty="0" err="1"/>
              <a:t>ti</a:t>
            </a:r>
            <a:r>
              <a:rPr lang="en-US" sz="1200" b="1" i="1" dirty="0"/>
              <a:t> millionaires-problem java -jar /</a:t>
            </a:r>
            <a:r>
              <a:rPr lang="en-US" sz="1200" b="1" i="1" dirty="0" err="1"/>
              <a:t>tmp</a:t>
            </a:r>
            <a:r>
              <a:rPr lang="en-US" sz="1200" b="1" i="1" dirty="0"/>
              <a:t>/</a:t>
            </a:r>
            <a:r>
              <a:rPr lang="en-US" sz="1200" b="1" i="1" dirty="0" err="1"/>
              <a:t>host.jar</a:t>
            </a:r>
            <a:endParaRPr lang="en-US" sz="1200" b="1" i="1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8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start your host &amp; enclave.</a:t>
            </a:r>
          </a:p>
          <a:p>
            <a:pPr marL="205740" lvl="6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175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your machine looks similar to the snippet below, you have successfully deployed your first enclave!</a:t>
            </a:r>
            <a:endParaRPr lang="en-US" sz="1175" dirty="0"/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F5F042-EA4C-C748-AC7A-8E3A66F46AD1}"/>
              </a:ext>
            </a:extLst>
          </p:cNvPr>
          <p:cNvGrpSpPr/>
          <p:nvPr/>
        </p:nvGrpSpPr>
        <p:grpSpPr>
          <a:xfrm>
            <a:off x="667724" y="2985977"/>
            <a:ext cx="4953991" cy="1913231"/>
            <a:chOff x="667724" y="2985977"/>
            <a:chExt cx="4953991" cy="19132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D9CA71F-7A46-5041-AB61-B6B59343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724" y="2985977"/>
              <a:ext cx="4953991" cy="1913231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D590EF32-58B9-EB49-A9AB-6755C88A6616}"/>
                </a:ext>
              </a:extLst>
            </p:cNvPr>
            <p:cNvSpPr/>
            <p:nvPr/>
          </p:nvSpPr>
          <p:spPr>
            <a:xfrm>
              <a:off x="2307550" y="4786448"/>
              <a:ext cx="1983599" cy="11275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8146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Running the Demo 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6986245" cy="2713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 IntelliJ, navigate to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as seen on the right.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should find a class with a main() method like seen below.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simplicity, we will be running each client (Alice &amp; Bob) from the same Java process.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we run this script a few things will happen.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retrieve a remote attestation from the Enclave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generate key pairs for both Alice &amp; Bob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Alice &amp; Bob will submit their net worth to the Enclave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Enclave will output who’s net worth is higher (Alice)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771C76-E892-F248-860E-D21A5289657C}"/>
              </a:ext>
            </a:extLst>
          </p:cNvPr>
          <p:cNvGrpSpPr/>
          <p:nvPr/>
        </p:nvGrpSpPr>
        <p:grpSpPr>
          <a:xfrm>
            <a:off x="6209780" y="537122"/>
            <a:ext cx="2607559" cy="1462440"/>
            <a:chOff x="6209780" y="537122"/>
            <a:chExt cx="2607559" cy="14624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A218FF-3CA4-4540-84D9-B04B895E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9780" y="537122"/>
              <a:ext cx="2607559" cy="1462440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86121D14-CA53-7846-AEAB-5A1D174F346E}"/>
                </a:ext>
              </a:extLst>
            </p:cNvPr>
            <p:cNvSpPr/>
            <p:nvPr/>
          </p:nvSpPr>
          <p:spPr>
            <a:xfrm>
              <a:off x="7068785" y="1863576"/>
              <a:ext cx="746658" cy="135986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E051D88-4919-5D47-B575-E55A3B7B7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3" y="3218175"/>
            <a:ext cx="4852929" cy="177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10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72837"/>
            <a:ext cx="8544847" cy="807874"/>
          </a:xfrm>
        </p:spPr>
        <p:txBody>
          <a:bodyPr/>
          <a:lstStyle/>
          <a:p>
            <a:r>
              <a:rPr lang="en-GB" dirty="0"/>
              <a:t>Summary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AutoShape 6" descr="mage result for java"/>
          <p:cNvSpPr>
            <a:spLocks noChangeAspect="1" noChangeArrowheads="1"/>
          </p:cNvSpPr>
          <p:nvPr/>
        </p:nvSpPr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pic>
        <p:nvPicPr>
          <p:cNvPr id="5128" name="Picture 8" descr="mage result fo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43" y="-4748961"/>
            <a:ext cx="91835" cy="5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2" descr="mage result for java"/>
          <p:cNvSpPr>
            <a:spLocks noChangeAspect="1" noChangeArrowheads="1"/>
          </p:cNvSpPr>
          <p:nvPr/>
        </p:nvSpPr>
        <p:spPr bwMode="auto">
          <a:xfrm>
            <a:off x="114300" y="1143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42898" y="1014544"/>
            <a:ext cx="8373399" cy="2549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Purpose: 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The purpose of this document is to provide a simple guide for those looking to quickly get up and running with Conclave development. 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Assumptions: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This tutorial assumes the user has some familiarity with programming languages such as Java. For the purposes of this document, we assume the user is operating on a Mac or Windows machine.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Content: 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This document will provide an overview on how to develop Conclave applications. Conclave key concepts are covered in a separate lesson.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Goal: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By the end of this tutorial you should have a basic understanding of how to create your own Conclave Applications.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A60A1B-C216-A540-BA5F-F20A60190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208" y="3563832"/>
            <a:ext cx="5106444" cy="11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065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Running the Demo 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5731844" cy="4188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that we understand the expected behavior, lets run the script by clicking the green arrow to the left of the main() method.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output should be similar to the snippet below.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it might not seem like much, … Congrats! You have successfully developed and ran your first Conclave Application.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next slide we will review what is happening in more detail under the hood with our testing infrastructure.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7A5C67-D71B-3F47-9B77-0A1CE817F05E}"/>
              </a:ext>
            </a:extLst>
          </p:cNvPr>
          <p:cNvGrpSpPr/>
          <p:nvPr/>
        </p:nvGrpSpPr>
        <p:grpSpPr>
          <a:xfrm>
            <a:off x="5950638" y="891482"/>
            <a:ext cx="2888179" cy="468670"/>
            <a:chOff x="1441450" y="2063750"/>
            <a:chExt cx="6261100" cy="1016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54A9A8-0D29-6346-B4CD-3F5F0281E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063750"/>
              <a:ext cx="6261100" cy="1016000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AF18447C-FE14-5E47-BF67-5BA3A4089F21}"/>
                </a:ext>
              </a:extLst>
            </p:cNvPr>
            <p:cNvSpPr/>
            <p:nvPr/>
          </p:nvSpPr>
          <p:spPr>
            <a:xfrm>
              <a:off x="1604417" y="2261045"/>
              <a:ext cx="2521399" cy="322410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D880B16-46CC-8D4F-A9A0-3827234A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58" y="2028401"/>
            <a:ext cx="3073400" cy="451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F80B61-4472-6144-A1EB-5C0376FB2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444" y="2254386"/>
            <a:ext cx="1800568" cy="18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546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Deployment Architecture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5336983" cy="3638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the right, we have our deployment architecture for this Conclave application.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both clients (Bob &amp; Alice) who submit encrypted data when we run a simple Java process.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In a production use case, Bob and Alice would obviously submit data from their own respective machines. 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ea typeface="Poppins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example, the host simply passes the data to the enclave where it can be decrypted.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isn’t the only way to build Conclave applications.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It’s possible to send data to an enclave through a variety of means including sockets or message queues.</a:t>
            </a: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259964-7A80-2E4D-9092-35FB45752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34" y="520621"/>
            <a:ext cx="2735904" cy="42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4630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Source Code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22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6094" y="1773004"/>
            <a:ext cx="935705" cy="1751442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471766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DemoScript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4984443" cy="389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Lets quickly review the remainder of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convertSubmitDataToBytes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simply take an amount and String and convert that to an array of bytes.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sendMail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sends a POST request containing a mail object to the host.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submitData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wrapper method for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sendMail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that sends a mail with a topic of “SUBMIT”.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getRa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a GET request to retrieve the remote attestation from the enclave.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B642D-C822-F448-8023-C3092A0E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70" y="345486"/>
            <a:ext cx="3888954" cy="47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955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HostController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4169195" cy="2713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Next, lets move onto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HostController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HostController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run when we start up our Docker container. This will check that the platform supports running Enclaves before loading the enclave itself.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deliverMailToEnclave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run when we send data from the client to the host. The host simply passes the bytes directly to the Enclave.</a:t>
            </a: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61E28-35E3-D341-8E12-EA6A50CD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33" y="716095"/>
            <a:ext cx="4442089" cy="38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51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MyEnclave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4169195" cy="389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but definitely not least, we have our enclave.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the host sends data to the enclave, </a:t>
            </a: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receiveMail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process the data being sent.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topic is of type ”SUBMIT” we will convert the mail object back to an array of bytes and then parse those bytes into the amount and name.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we store that data in a HashMap for future use.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HashMap contains two entries, we will print out the name of the client with the larger net worth.</a:t>
            </a: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6429A-BBA3-ED4E-86CA-0FD5DAD5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86" y="1749760"/>
            <a:ext cx="4324796" cy="24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603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55674" y="1773004"/>
            <a:ext cx="956544" cy="1751442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779061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#1: Multiparty Millionaires 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5343535" cy="436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our first task, we will be expanding the current functionality of this application so that many millionaires can submit data.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 time a client submits data regardless of the number of submissions, print out the client with the largest wealth.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You’ll also want to add one additional (or more!) clients to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test your changes, you will need to rebuild the application, copy it back onto the Docker container and restart the host &amp; enclave as we did previously.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Hints!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All required changes should happen within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MyEnclave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 &amp;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DemoScript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may already be a provided method that you can utilize…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D2E91A-0B0B-994F-BD8C-57CF69750199}"/>
              </a:ext>
            </a:extLst>
          </p:cNvPr>
          <p:cNvGrpSpPr/>
          <p:nvPr/>
        </p:nvGrpSpPr>
        <p:grpSpPr>
          <a:xfrm>
            <a:off x="5707260" y="1050966"/>
            <a:ext cx="3201312" cy="3201312"/>
            <a:chOff x="4206276" y="2317271"/>
            <a:chExt cx="3201312" cy="32013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A1DF52-9DCF-7945-AB07-878BD9F0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6276" y="2317271"/>
              <a:ext cx="3201312" cy="32013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BEDA81-C39D-1843-9422-5F50C1397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5813" y="3559332"/>
              <a:ext cx="2085304" cy="464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293336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#1: Multiparty Millionaires Problem (Solution)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8603484" cy="649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your individual solution may look different, below is an example solution.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2213E1-F569-794C-BD13-5B540757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9" y="1425863"/>
            <a:ext cx="7474946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5051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#2: Add Functionality for Removing an Entry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5821725" cy="396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that several millionaires can submit data to the enclave, we are going to add additional functionality so that they can remove their data if desirable.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now, lets assume there are no bad actors and Alice doesn’t attempt to remove Bob’s data.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no need to reprint the client list after removing an entry.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You’ll want to modify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MyEnclave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 it will accept mails with the topic of “REMOVE” that only contain the client’s name.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test your changes, you’ll need to rebuild and redeploy the enclave as covered previously.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Hints!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lang="en-US" sz="105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don’t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need to create any new endpoints or make any changes in the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HostController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You’ll likely want to create a new wrapper method in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removing data.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a sequence number of 0 when submitting the REMOVE request. The sequence number is specific to the topic so you will want to create another counter or just use 0.</a:t>
            </a:r>
            <a:endParaRPr lang="en-US" sz="1575" dirty="0">
              <a:solidFill>
                <a:srgbClr val="22222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74EA81-C70E-8141-8302-7C609C1D5CAD}"/>
              </a:ext>
            </a:extLst>
          </p:cNvPr>
          <p:cNvGrpSpPr/>
          <p:nvPr/>
        </p:nvGrpSpPr>
        <p:grpSpPr>
          <a:xfrm>
            <a:off x="5707260" y="1050966"/>
            <a:ext cx="3201312" cy="3201312"/>
            <a:chOff x="4206276" y="2317271"/>
            <a:chExt cx="3201312" cy="32013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802DA-9479-2942-A1A1-384E60501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6276" y="2317271"/>
              <a:ext cx="3201312" cy="32013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65C03F-1D68-C74A-9507-DFF76BF91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5813" y="3559332"/>
              <a:ext cx="2085304" cy="464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7472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E7805-C810-6949-A45A-0226B28280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685783">
              <a:buClrTx/>
              <a:defRPr/>
            </a:pPr>
            <a:fld id="{86CB4B4D-7CA3-9044-876B-883B54F8677D}" type="slidenum">
              <a:rPr lang="en-GB">
                <a:latin typeface="Poppins" pitchFamily="2" charset="77"/>
              </a:rPr>
              <a:pPr defTabSz="685783">
                <a:buClrTx/>
                <a:defRPr/>
              </a:pPr>
              <a:t>3</a:t>
            </a:fld>
            <a:endParaRPr lang="en-GB">
              <a:latin typeface="Poppins" pitchFamily="2" charset="7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195943" y="1703732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1:</a:t>
            </a:r>
          </a:p>
          <a:p>
            <a:pPr algn="ctr" defTabSz="685783">
              <a:defRPr/>
            </a:pPr>
            <a:r>
              <a:rPr lang="en-US" b="1" dirty="0">
                <a:solidFill>
                  <a:srgbClr val="343434"/>
                </a:solidFill>
                <a:latin typeface="Century Gothic"/>
              </a:rPr>
              <a:t>The Millionaire’s</a:t>
            </a:r>
            <a:br>
              <a:rPr lang="en-US" b="1" dirty="0">
                <a:solidFill>
                  <a:srgbClr val="343434"/>
                </a:solidFill>
                <a:latin typeface="Century Gothic"/>
              </a:rPr>
            </a:br>
            <a:r>
              <a:rPr lang="en-US" b="1" dirty="0">
                <a:solidFill>
                  <a:srgbClr val="343434"/>
                </a:solidFill>
                <a:latin typeface="Century Gothic"/>
              </a:rPr>
              <a:t>Problem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1998052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2: </a:t>
            </a:r>
            <a:br>
              <a:rPr lang="en-US" sz="1013" i="1" dirty="0">
                <a:solidFill>
                  <a:srgbClr val="343434"/>
                </a:solidFill>
                <a:latin typeface="Century Gothic"/>
              </a:rPr>
            </a:br>
            <a:r>
              <a:rPr lang="en-US" b="1" dirty="0">
                <a:solidFill>
                  <a:srgbClr val="343434"/>
                </a:solidFill>
                <a:latin typeface="Century Gothic"/>
              </a:rPr>
              <a:t>Setting up your Machine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3800161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3: </a:t>
            </a:r>
            <a:r>
              <a:rPr lang="en-US" b="1" dirty="0">
                <a:solidFill>
                  <a:srgbClr val="343434"/>
                </a:solidFill>
                <a:latin typeface="Century Gothic"/>
              </a:rPr>
              <a:t>Deploying an Enclave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5602270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4: </a:t>
            </a:r>
            <a:br>
              <a:rPr lang="en-US" sz="1100" i="1" dirty="0">
                <a:solidFill>
                  <a:srgbClr val="343434"/>
                </a:solidFill>
                <a:latin typeface="Century Gothic"/>
              </a:rPr>
            </a:br>
            <a:r>
              <a:rPr lang="en-US" b="1" i="1" dirty="0">
                <a:solidFill>
                  <a:srgbClr val="343434"/>
                </a:solidFill>
                <a:latin typeface="Century Gothic"/>
              </a:rPr>
              <a:t>Source Code Review</a:t>
            </a:r>
            <a:endParaRPr lang="en-US" b="1" dirty="0">
              <a:solidFill>
                <a:srgbClr val="343434"/>
              </a:solidFill>
              <a:latin typeface="Century Gothic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7404379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5: </a:t>
            </a:r>
            <a:br>
              <a:rPr lang="en-US" i="1" dirty="0">
                <a:solidFill>
                  <a:srgbClr val="343434"/>
                </a:solidFill>
                <a:latin typeface="Century Gothic"/>
              </a:rPr>
            </a:br>
            <a:r>
              <a:rPr lang="en-US" b="1" dirty="0">
                <a:solidFill>
                  <a:srgbClr val="343434"/>
                </a:solidFill>
                <a:latin typeface="Century Gothic"/>
              </a:rPr>
              <a:t>Lab</a:t>
            </a:r>
          </a:p>
        </p:txBody>
      </p:sp>
      <p:sp>
        <p:nvSpPr>
          <p:cNvPr id="13" name="Circular Arrow 12"/>
          <p:cNvSpPr/>
          <p:nvPr/>
        </p:nvSpPr>
        <p:spPr>
          <a:xfrm rot="10443743" flipH="1">
            <a:off x="1009157" y="2494861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4" name="Circular Arrow 13"/>
          <p:cNvSpPr/>
          <p:nvPr/>
        </p:nvSpPr>
        <p:spPr>
          <a:xfrm rot="10443743" flipH="1">
            <a:off x="2835417" y="2494859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10443743" flipH="1">
            <a:off x="4637525" y="2494859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Circular Arrow 15"/>
          <p:cNvSpPr/>
          <p:nvPr/>
        </p:nvSpPr>
        <p:spPr>
          <a:xfrm rot="10443743" flipH="1">
            <a:off x="6452354" y="2495600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72837"/>
            <a:ext cx="8544847" cy="807874"/>
          </a:xfrm>
        </p:spPr>
        <p:txBody>
          <a:bodyPr/>
          <a:lstStyle/>
          <a:p>
            <a:r>
              <a:rPr lang="en-GB" dirty="0"/>
              <a:t>Content Overview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95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790771" cy="506616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#2: Add Functionality for Removing an Entry (Solution)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8603484" cy="649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your individual solution may look different, below is an example solution.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027C1-5B6E-EE45-B00A-4FC7F331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4" y="1548974"/>
            <a:ext cx="7519012" cy="446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36FEF0-539F-AD47-A400-25620CEE90F0}"/>
              </a:ext>
            </a:extLst>
          </p:cNvPr>
          <p:cNvSpPr txBox="1"/>
          <p:nvPr/>
        </p:nvSpPr>
        <p:spPr>
          <a:xfrm>
            <a:off x="347032" y="1241197"/>
            <a:ext cx="1038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F4C0E-CFF1-B04C-A464-445C9FA04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24" y="2500549"/>
            <a:ext cx="4896998" cy="2400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5C537-11FE-1647-96B9-A8B3EE1C877E}"/>
              </a:ext>
            </a:extLst>
          </p:cNvPr>
          <p:cNvSpPr txBox="1"/>
          <p:nvPr/>
        </p:nvSpPr>
        <p:spPr>
          <a:xfrm>
            <a:off x="347032" y="2192772"/>
            <a:ext cx="973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MyEnclave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A1257-21CF-A747-9CA4-74D528D70126}"/>
              </a:ext>
            </a:extLst>
          </p:cNvPr>
          <p:cNvSpPr/>
          <p:nvPr/>
        </p:nvSpPr>
        <p:spPr>
          <a:xfrm>
            <a:off x="567369" y="4373696"/>
            <a:ext cx="3299551" cy="4296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2039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790771" cy="506616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Wrap Up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8603484" cy="253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Congrats!! You now should have a basic understanding of how to develop Conclave Applications.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there definitely is a lot more to Conclave than just what is covered here, this is a great start to better understanding Conclave and confidential computing as a whole.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information on Conclave can be found using the links below.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Conclave Docs: 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https://docs.conclave.net/</a:t>
            </a: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317135" lvl="5" indent="0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None/>
              <a:defRPr/>
            </a:pP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282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92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The Millionaires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5286" y="1773004"/>
            <a:ext cx="517321" cy="1751442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738178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C33-CA77-9742-BA79-49A71032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52699"/>
            <a:ext cx="8776646" cy="48218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Millionaires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E2C25-CC4B-424B-AF5E-23B64CF9F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899491"/>
            <a:ext cx="5328823" cy="3792553"/>
          </a:xfrm>
        </p:spPr>
        <p:txBody>
          <a:bodyPr>
            <a:normAutofit/>
          </a:bodyPr>
          <a:lstStyle/>
          <a:p>
            <a:r>
              <a:rPr lang="en-US" dirty="0"/>
              <a:t>We will be exploring a classic multi-party computation problem known as the Millionaires Problem or Yao’s Millionaires Problem.</a:t>
            </a:r>
          </a:p>
          <a:p>
            <a:r>
              <a:rPr lang="en-US" dirty="0"/>
              <a:t>It was developed by computational theorist Andrew Yao in 1982.</a:t>
            </a:r>
          </a:p>
          <a:p>
            <a:r>
              <a:rPr lang="en-US" dirty="0"/>
              <a:t>The problem discusses two millionaires, Alice and Bob, who would like to know which of them is richer, without revealing their actual wealth.</a:t>
            </a:r>
          </a:p>
          <a:p>
            <a:r>
              <a:rPr lang="en-US" dirty="0"/>
              <a:t>While Yao was able to solve for this problem with a complexity of O(d^2) (where d =?) we will show how Conclave can solve for this far more efficiently.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8ADDE-6F00-B743-890C-6E721E498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7" r="19248"/>
          <a:stretch/>
        </p:blipFill>
        <p:spPr>
          <a:xfrm>
            <a:off x="5859116" y="1191818"/>
            <a:ext cx="2979442" cy="316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9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C33-CA77-9742-BA79-49A71032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52699"/>
            <a:ext cx="8776646" cy="53188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Millionaires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E2C25-CC4B-424B-AF5E-23B64CF9F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884583"/>
            <a:ext cx="5572332" cy="38074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 the left we can see a diagram, showing the basic workflow for this use case in Conclave.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Alice submits an encrypted mail object containing her name and net worth. The host passes this mail to the Enclave which is decrypted and stored in memory.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Bob submits an encrypted mail object containing his name and net worth. The host passes this mail to the Enclave which is decrypted and stored in memory.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Once the Enclave receives two different submit messages, it will print the result of which net worth is larger.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82F54-6B18-504A-9232-4FD0F40B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627" y="694061"/>
            <a:ext cx="2606175" cy="37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6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Setting up your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903" y="1773004"/>
            <a:ext cx="926087" cy="1751442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5843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C33-CA77-9742-BA79-49A71032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04049"/>
            <a:ext cx="8776646" cy="53188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Key Technologies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A3274B-CD3C-6B44-B553-8981EFBAEF09}"/>
              </a:ext>
            </a:extLst>
          </p:cNvPr>
          <p:cNvSpPr txBox="1">
            <a:spLocks/>
          </p:cNvSpPr>
          <p:nvPr/>
        </p:nvSpPr>
        <p:spPr>
          <a:xfrm>
            <a:off x="4324051" y="1281124"/>
            <a:ext cx="3590569" cy="30088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8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6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4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4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 this document, we will outline the installation process behind each of these tools.</a:t>
            </a:r>
          </a:p>
          <a:p>
            <a:pPr marL="182880" lvl="4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While it may help to have experience with some of these tools it isn’t a requirement.</a:t>
            </a:r>
          </a:p>
          <a:p>
            <a:pPr marL="182880" lvl="4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already have these tools installed, feel free to skip this step.</a:t>
            </a:r>
          </a:p>
          <a:p>
            <a:pPr lvl="4" defTabSz="914400">
              <a:lnSpc>
                <a:spcPct val="150000"/>
              </a:lnSpc>
              <a:spcBef>
                <a:spcPts val="0"/>
              </a:spcBef>
              <a:buClrTx/>
              <a:defRPr/>
            </a:pPr>
            <a:endParaRPr lang="en-US" sz="16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mage result for gradle">
            <a:extLst>
              <a:ext uri="{FF2B5EF4-FFF2-40B4-BE49-F238E27FC236}">
                <a16:creationId xmlns:a16="http://schemas.microsoft.com/office/drawing/2014/main" id="{532A8A3E-088E-6342-8984-9B7A63C76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1" y="2409444"/>
            <a:ext cx="2007227" cy="6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B143F-B93D-5F4B-BD58-B0FBE277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90" y="835933"/>
            <a:ext cx="1219860" cy="575752"/>
          </a:xfrm>
          <a:prstGeom prst="rect">
            <a:avLst/>
          </a:prstGeom>
        </p:spPr>
      </p:pic>
      <p:pic>
        <p:nvPicPr>
          <p:cNvPr id="8" name="Picture 6" descr="https://cdn-images-1.medium.com/max/2600/1*09KWDWnv1JDeZ-LEkXpL7g.png">
            <a:extLst>
              <a:ext uri="{FF2B5EF4-FFF2-40B4-BE49-F238E27FC236}">
                <a16:creationId xmlns:a16="http://schemas.microsoft.com/office/drawing/2014/main" id="{9AEDAF86-75F6-0D43-9778-75213FF25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3" y="3273954"/>
            <a:ext cx="1574834" cy="54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8F956-E54C-664B-817F-071E47D90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84" y="1677627"/>
            <a:ext cx="1625220" cy="535637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1B0244-5CAE-6448-A6DF-A97350C9D159}"/>
              </a:ext>
            </a:extLst>
          </p:cNvPr>
          <p:cNvSpPr txBox="1">
            <a:spLocks/>
          </p:cNvSpPr>
          <p:nvPr/>
        </p:nvSpPr>
        <p:spPr>
          <a:xfrm>
            <a:off x="463764" y="618641"/>
            <a:ext cx="2738824" cy="4116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8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6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4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52A233-2928-AF4E-832C-A72DCECA9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72" y="4137926"/>
            <a:ext cx="1753451" cy="4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41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Java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3"/>
            <a:ext cx="6102655" cy="2945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An Enclave can run any JVM based language such as Java or Kotlin but for the purposes of this tutorial we will be using Java.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Java versions 8 and 11 are currently supported.</a:t>
            </a:r>
          </a:p>
          <a:p>
            <a:pPr marL="8572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If you need to download or upgrade Java, navigate to the Java JDK download page </a:t>
            </a:r>
            <a:r>
              <a:rPr lang="en-US" sz="1200" dirty="0">
                <a:solidFill>
                  <a:srgbClr val="222222"/>
                </a:solidFill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</a:rPr>
              <a:t>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Accept the license agreement by clicking the option outlined in the image to the right.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Then click on the .dmg download for the appropriate machine.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are not logged into an Oracle account you may need to login or create an account for the download to begin.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441" y="479844"/>
            <a:ext cx="1983228" cy="9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0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R3 theme">
  <a:themeElements>
    <a:clrScheme name="R3 Custom">
      <a:dk1>
        <a:srgbClr val="555861"/>
      </a:dk1>
      <a:lt1>
        <a:srgbClr val="FFFFFF"/>
      </a:lt1>
      <a:dk2>
        <a:srgbClr val="EC1D24"/>
      </a:dk2>
      <a:lt2>
        <a:srgbClr val="000000"/>
      </a:lt2>
      <a:accent1>
        <a:srgbClr val="DCDDE1"/>
      </a:accent1>
      <a:accent2>
        <a:srgbClr val="F04950"/>
      </a:accent2>
      <a:accent3>
        <a:srgbClr val="C6CFEF"/>
      </a:accent3>
      <a:accent4>
        <a:srgbClr val="98A1D1"/>
      </a:accent4>
      <a:accent5>
        <a:srgbClr val="1D2343"/>
      </a:accent5>
      <a:accent6>
        <a:srgbClr val="343C5B"/>
      </a:accent6>
      <a:hlink>
        <a:srgbClr val="EC1D24"/>
      </a:hlink>
      <a:folHlink>
        <a:srgbClr val="EC1D2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2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3_Master_Template_WIP_dec2020" id="{9CD06EEC-46FF-6245-9204-D6882BB66978}" vid="{7E4770D9-16E3-D24B-8EA1-AE31A7EC17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R3 theme</Template>
  <TotalTime>3196</TotalTime>
  <Words>4635</Words>
  <Application>Microsoft Macintosh PowerPoint</Application>
  <PresentationFormat>On-screen Show (16:9)</PresentationFormat>
  <Paragraphs>386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Calibri</vt:lpstr>
      <vt:lpstr>Calibri Bold</vt:lpstr>
      <vt:lpstr>Calibri Light</vt:lpstr>
      <vt:lpstr>Calibri Regular</vt:lpstr>
      <vt:lpstr>Century Gothic</vt:lpstr>
      <vt:lpstr>Helvetica Light</vt:lpstr>
      <vt:lpstr>Poppins</vt:lpstr>
      <vt:lpstr>Poppins Black</vt:lpstr>
      <vt:lpstr>Poppins Bold</vt:lpstr>
      <vt:lpstr>Poppins ExtraLight</vt:lpstr>
      <vt:lpstr>Poppins Light</vt:lpstr>
      <vt:lpstr>Poppins Medium</vt:lpstr>
      <vt:lpstr>Poppins Thin</vt:lpstr>
      <vt:lpstr>Wingdings</vt:lpstr>
      <vt:lpstr>R3 theme</vt:lpstr>
      <vt:lpstr>The Millionaires Problem: An Intro to Conclave Development</vt:lpstr>
      <vt:lpstr>Summary</vt:lpstr>
      <vt:lpstr>Content Overview</vt:lpstr>
      <vt:lpstr>The Millionaires Problem</vt:lpstr>
      <vt:lpstr>The Millionaires Problem</vt:lpstr>
      <vt:lpstr>The Millionaires Problem</vt:lpstr>
      <vt:lpstr>Setting up your Machine</vt:lpstr>
      <vt:lpstr>Key Technologies</vt:lpstr>
      <vt:lpstr>Java</vt:lpstr>
      <vt:lpstr>Gradle</vt:lpstr>
      <vt:lpstr>Git</vt:lpstr>
      <vt:lpstr>Docker</vt:lpstr>
      <vt:lpstr>Download the Git Repository</vt:lpstr>
      <vt:lpstr>Deploying an Enclave</vt:lpstr>
      <vt:lpstr>Deploying an Enclave</vt:lpstr>
      <vt:lpstr>Setting up your Docker container</vt:lpstr>
      <vt:lpstr>Building the Conclave Project</vt:lpstr>
      <vt:lpstr>Deploy Conclave to the Docker Container</vt:lpstr>
      <vt:lpstr>Running the Demo Script</vt:lpstr>
      <vt:lpstr>Running the Demo Script</vt:lpstr>
      <vt:lpstr>Deployment Architecture</vt:lpstr>
      <vt:lpstr>Source Code Review</vt:lpstr>
      <vt:lpstr>DemoScript</vt:lpstr>
      <vt:lpstr>HostController</vt:lpstr>
      <vt:lpstr>MyEnclave</vt:lpstr>
      <vt:lpstr>Lab</vt:lpstr>
      <vt:lpstr>Task #1: Multiparty Millionaires Problem</vt:lpstr>
      <vt:lpstr>Task #1: Multiparty Millionaires Problem (Solution)</vt:lpstr>
      <vt:lpstr>Task #2: Add Functionality for Removing an Entry</vt:lpstr>
      <vt:lpstr>Task #2: Add Functionality for Removing an Entry (Solution)</vt:lpstr>
      <vt:lpstr>Wrap Up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Millionaires Problem An Intro to Conclave Development</dc:title>
  <dc:creator>Thor Gilman</dc:creator>
  <cp:lastModifiedBy>Thor Gilman</cp:lastModifiedBy>
  <cp:revision>48</cp:revision>
  <dcterms:created xsi:type="dcterms:W3CDTF">2021-01-11T17:28:30Z</dcterms:created>
  <dcterms:modified xsi:type="dcterms:W3CDTF">2021-01-13T22:45:49Z</dcterms:modified>
</cp:coreProperties>
</file>